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536" r:id="rId18"/>
    <p:sldId id="487" r:id="rId19"/>
    <p:sldId id="488" r:id="rId20"/>
    <p:sldId id="538" r:id="rId21"/>
    <p:sldId id="539" r:id="rId22"/>
    <p:sldId id="542" r:id="rId23"/>
    <p:sldId id="545" r:id="rId24"/>
    <p:sldId id="546" r:id="rId25"/>
    <p:sldId id="544" r:id="rId26"/>
    <p:sldId id="631" r:id="rId27"/>
    <p:sldId id="589" r:id="rId28"/>
    <p:sldId id="633" r:id="rId29"/>
    <p:sldId id="634" r:id="rId30"/>
    <p:sldId id="550" r:id="rId31"/>
    <p:sldId id="602" r:id="rId32"/>
    <p:sldId id="604" r:id="rId33"/>
    <p:sldId id="615" r:id="rId34"/>
    <p:sldId id="616" r:id="rId35"/>
    <p:sldId id="614" r:id="rId36"/>
    <p:sldId id="580" r:id="rId37"/>
    <p:sldId id="561" r:id="rId38"/>
    <p:sldId id="638" r:id="rId39"/>
    <p:sldId id="639" r:id="rId40"/>
    <p:sldId id="598" r:id="rId41"/>
    <p:sldId id="557" r:id="rId42"/>
    <p:sldId id="606" r:id="rId43"/>
    <p:sldId id="565" r:id="rId44"/>
    <p:sldId id="608" r:id="rId45"/>
    <p:sldId id="609" r:id="rId46"/>
    <p:sldId id="426" r:id="rId47"/>
    <p:sldId id="585" r:id="rId48"/>
    <p:sldId id="612" r:id="rId49"/>
    <p:sldId id="440" r:id="rId50"/>
    <p:sldId id="509" r:id="rId51"/>
    <p:sldId id="510" r:id="rId52"/>
    <p:sldId id="583" r:id="rId53"/>
    <p:sldId id="531" r:id="rId54"/>
    <p:sldId id="641" r:id="rId55"/>
    <p:sldId id="618" r:id="rId56"/>
    <p:sldId id="617" r:id="rId57"/>
    <p:sldId id="619" r:id="rId58"/>
    <p:sldId id="620" r:id="rId59"/>
    <p:sldId id="621" r:id="rId60"/>
    <p:sldId id="622" r:id="rId61"/>
    <p:sldId id="623" r:id="rId62"/>
    <p:sldId id="624" r:id="rId63"/>
    <p:sldId id="625" r:id="rId64"/>
    <p:sldId id="626" r:id="rId65"/>
    <p:sldId id="627" r:id="rId66"/>
    <p:sldId id="629" r:id="rId67"/>
    <p:sldId id="551" r:id="rId68"/>
    <p:sldId id="553" r:id="rId69"/>
    <p:sldId id="554" r:id="rId70"/>
    <p:sldId id="630" r:id="rId71"/>
    <p:sldId id="481" r:id="rId72"/>
    <p:sldId id="390" r:id="rId73"/>
    <p:sldId id="511" r:id="rId74"/>
    <p:sldId id="512" r:id="rId75"/>
    <p:sldId id="513" r:id="rId76"/>
    <p:sldId id="514" r:id="rId77"/>
    <p:sldId id="283" r:id="rId78"/>
    <p:sldId id="298" r:id="rId79"/>
    <p:sldId id="428" r:id="rId80"/>
    <p:sldId id="429" r:id="rId81"/>
    <p:sldId id="430" r:id="rId82"/>
    <p:sldId id="566" r:id="rId83"/>
    <p:sldId id="435" r:id="rId84"/>
    <p:sldId id="567" r:id="rId85"/>
    <p:sldId id="475" r:id="rId86"/>
    <p:sldId id="52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816"/>
    <p:restoredTop sz="65841"/>
  </p:normalViewPr>
  <p:slideViewPr>
    <p:cSldViewPr snapToGrid="0" snapToObjects="1">
      <p:cViewPr varScale="1">
        <p:scale>
          <a:sx n="71" d="100"/>
          <a:sy n="71" d="100"/>
        </p:scale>
        <p:origin x="18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to reduce the between subject variability in the range of responses given.</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the 125 ms viewing condition.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linear models </a:t>
            </a:r>
            <a:r>
              <a:rPr lang="en-US" dirty="0" err="1"/>
              <a:t>rerveal</a:t>
            </a:r>
            <a:r>
              <a:rPr lang="en-US" dirty="0"/>
              <a:t> that people are actually quite good at giving estimates of depth in pictured scenes despite the lack of depth cues that are normally available in real world environments. In fact, at as little at 125 ms significant spatial information is accessible.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Remarkably, we also see that there are significant differences between individual scenes that are at identical depths. </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r>
              <a:rPr lang="en-US" dirty="0"/>
              <a:t>For the plots, on the x axis we have the target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125 ms, although we observed a significant relationship between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above chance but its not great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We directly tested this prediction.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a:p>
            <a:r>
              <a:rPr lang="en-US" dirty="0"/>
              <a:t>Pick a better example where </a:t>
            </a:r>
            <a:r>
              <a:rPr lang="en-US" dirty="0" err="1"/>
              <a:t>resid</a:t>
            </a:r>
            <a:r>
              <a:rPr lang="en-US" dirty="0"/>
              <a:t> </a:t>
            </a:r>
            <a:r>
              <a:rPr lang="en-US" dirty="0" err="1"/>
              <a:t>corr</a:t>
            </a:r>
            <a:r>
              <a:rPr lang="en-US" dirty="0"/>
              <a:t> is dead on the line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black </a:t>
            </a:r>
            <a:r>
              <a:rPr lang="en-US" dirty="0" err="1"/>
              <a:t>cirlce</a:t>
            </a:r>
            <a:r>
              <a:rPr lang="en-US" dirty="0"/>
              <a:t> is not clear in enough </a:t>
            </a:r>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So we would expect discrimination not to reflect ground truth or VE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distribution of verbal estimates for two images that constitute a discrimination trial. Going off of the average verbal estimate per images, if we ask the question ‘which target was closer’, the answer would be stimulus 0. </a:t>
            </a:r>
          </a:p>
          <a:p>
            <a:endParaRPr lang="en-US" dirty="0"/>
          </a:p>
          <a:p>
            <a:r>
              <a:rPr lang="en-US" dirty="0"/>
              <a:t>We can do this effective signal detection analysis for every trial </a:t>
            </a:r>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406502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getting us this new x axis.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30</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in the absence of all the right cues? </a:t>
            </a:r>
          </a:p>
          <a:p>
            <a:r>
              <a:rPr lang="en-US" sz="1200" kern="1200" dirty="0">
                <a:solidFill>
                  <a:schemeClr val="tx1"/>
                </a:solidFill>
                <a:effectLst/>
                <a:latin typeface="+mn-lt"/>
                <a:ea typeface="+mn-ea"/>
                <a:cs typeface="+mn-cs"/>
              </a:rPr>
              <a:t>Here we see an image of an astronaut on the moon. If I asked you all to respond ‘how far away is the hill behind the astronaut’ – there are multiple things working against you. </a:t>
            </a:r>
          </a:p>
          <a:p>
            <a:pPr marL="228600" indent="-228600">
              <a:buAutoNum type="arabicPeriod"/>
            </a:pPr>
            <a:r>
              <a:rPr lang="en-US" sz="1200" kern="1200" dirty="0">
                <a:solidFill>
                  <a:schemeClr val="tx1"/>
                </a:solidFill>
                <a:effectLst/>
                <a:latin typeface="+mn-lt"/>
                <a:ea typeface="+mn-ea"/>
                <a:cs typeface="+mn-cs"/>
              </a:rPr>
              <a:t>Oculomotor cues are uninformative in pictures</a:t>
            </a:r>
          </a:p>
          <a:p>
            <a:pPr marL="228600" indent="-228600">
              <a:buAutoNum type="arabicPeriod"/>
            </a:pPr>
            <a:r>
              <a:rPr lang="en-US" sz="1200" kern="1200" dirty="0">
                <a:solidFill>
                  <a:schemeClr val="tx1"/>
                </a:solidFill>
                <a:effectLst/>
                <a:latin typeface="+mn-lt"/>
                <a:ea typeface="+mn-ea"/>
                <a:cs typeface="+mn-cs"/>
              </a:rPr>
              <a:t>This image really lacks familiar size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makes it hard to get to the right answer, in fact that hill is miles and miles away.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lends to the question … </a:t>
            </a:r>
          </a:p>
          <a:p>
            <a:endParaRPr lang="en-US" dirty="0"/>
          </a:p>
          <a:p>
            <a:endParaRPr lang="en-US" dirty="0"/>
          </a:p>
          <a:p>
            <a:endParaRPr lang="en-US" dirty="0"/>
          </a:p>
          <a:p>
            <a:endParaRPr lang="en-US" dirty="0"/>
          </a:p>
          <a:p>
            <a:r>
              <a:rPr lang="en-US" dirty="0"/>
              <a:t>https://</a:t>
            </a:r>
            <a:r>
              <a:rPr lang="en-US" dirty="0" err="1"/>
              <a:t>www.flickr.com</a:t>
            </a:r>
            <a:r>
              <a:rPr lang="en-US" dirty="0"/>
              <a:t>/photos/119730384@N04/16600888039</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average correlation matrix across all those splits. Every correlation above 0.16 is significant, but lets step through the most prominent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the correlation between discrimination accuracy across random splits of the data. And we see that the data are highly reliable across these splits!</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same for verbal judgment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continue down the diagonal, we see that the response time data within discrimination is highly reliable with itself across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verbal judgment data. </a:t>
            </a:r>
          </a:p>
          <a:p>
            <a:endParaRPr lang="en-US" dirty="0"/>
          </a:p>
          <a:p>
            <a:r>
              <a:rPr lang="en-US" dirty="0"/>
              <a:t>So here we have seen that the data are reliable internally, but we can expand out</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see that there is generalization between viewing duration conditions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more critical finding is generalization between tasks. Here we see strong correlations in accuracy between tasks as well as in response time.</a:t>
            </a:r>
          </a:p>
          <a:p>
            <a:endParaRPr lang="en-US" dirty="0"/>
          </a:p>
          <a:p>
            <a:r>
              <a:rPr lang="en-US" dirty="0"/>
              <a:t>This means that despite task demands, people remain consistent.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correlations indicate that people make systematic errors and biases for individual stimuli between these tasks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compelling finding is in this 3x3 matrix, which shows that response time from discrimination can reliably predict verbal judgment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points towards a stimulus driven generalization between task, duration, and outcome measure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observed generalization between tasks where the only factor in common was the stimulus set– it follows that we need to unpack what in the images is driving behavior.</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non-comprehensive list of some of the relative depth cues that we have begun to quantify in these scenes, so we can directly test for their utility using our behavioral data.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took an algorithmic approach so that cue values are quantified without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measure of surface area is extremely useful for assessing the impact of visible ground plane for example. Familiar size however is harder to quantify without real world size of the objects. Surface area in this method is affected by occlusion, which widely varies in these scenes. The next step is to create a database with 3D models of scenes, so that we have the real world size. Or we could convince IKEA to let us take images of their show rooms, since they know the size of all the items they are selling.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48</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found that spatial perception in pictures is precise and systematically biased by features in pictured scenes. We can use the behavioral data in conjunction with quantifications of pictorial cues to come to a generalizable model of spatial information understanding in pictures.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found that spatial perception in pictures is precise and systematically biased by features in pictured scenes. We can use the behavioral data in conjunction with quantifications of pictorial cues to come to a generalizable model of spatial information understanding in pictures.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52</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56</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63</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 so we could ensure behavior is not driven task demands.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assess the temporal evolution of spatial processing. </a:t>
            </a:r>
          </a:p>
          <a:p>
            <a:endParaRPr lang="en-US" dirty="0"/>
          </a:p>
          <a:p>
            <a:r>
              <a:rPr lang="en-US" dirty="0"/>
              <a:t>- We know that extended viewing enables a depth representation that is more elaborate. In fact it could provide structure for integrating incoming information or guide attention more efficiently to informative parts of the scene. </a:t>
            </a:r>
          </a:p>
          <a:p>
            <a:r>
              <a:rPr lang="en-US" dirty="0"/>
              <a:t>- Not all scenes have the same amount of cues, and some cues will be accessible later – so we need to be able to adapt.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11/18/22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11/18/22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11/18/22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11/18/22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11/18/22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11/18/22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11/18/22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11/18/22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11/18/22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11/18/22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11/18/22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11/18/22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0.tif"/><Relationship Id="rId7"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3.svg"/><Relationship Id="rId11" Type="http://schemas.openxmlformats.org/officeDocument/2006/relationships/image" Target="../media/image7.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1.jp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1.jp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6.jpg"/><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OPAM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normAutofit/>
          </a:bodyPr>
          <a:lstStyle/>
          <a:p>
            <a:r>
              <a:rPr lang="en-US" sz="4000"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913" y="963827"/>
            <a:ext cx="6794761" cy="5771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3"/>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4"/>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761110" y="694766"/>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VE Stimulus 0</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840219" y="694766"/>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VE Stimulus 1</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5"/>
          <a:stretch>
            <a:fillRect/>
          </a:stretch>
        </p:blipFill>
        <p:spPr>
          <a:xfrm>
            <a:off x="3607530" y="1368507"/>
            <a:ext cx="2192463" cy="1591788"/>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6"/>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3496660"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1000948"/>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626474" y="998098"/>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3346669" y="1046244"/>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14823</TotalTime>
  <Words>6549</Words>
  <Application>Microsoft Macintosh PowerPoint</Application>
  <PresentationFormat>Widescreen</PresentationFormat>
  <Paragraphs>1370</Paragraphs>
  <Slides>86</Slides>
  <Notes>70</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Judgments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Discrimination Performance</vt:lpstr>
      <vt:lpstr>Discrimination Performance</vt:lpstr>
      <vt:lpstr>Discrimination Performance</vt:lpstr>
      <vt:lpstr>PowerPoint Presentation</vt:lpstr>
      <vt:lpstr>Verbal Judgment Linear Models </vt:lpstr>
      <vt:lpstr>Verbal Judgment Linear Models </vt:lpstr>
      <vt:lpstr>Verbal Judgment Linear Models </vt:lpstr>
      <vt:lpstr>PowerPoint Presentation</vt:lpstr>
      <vt:lpstr>PowerPoint Presentation</vt:lpstr>
      <vt:lpstr>Do verbal judgments predict discrimination accuracy?</vt:lpstr>
      <vt:lpstr>Do verbal judgments predict discrimination accuracy?</vt:lpstr>
      <vt:lpstr>Do verbal judgments predict discrimination accuracy?</vt:lpstr>
      <vt:lpstr>Do verbal judgments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693</cp:revision>
  <dcterms:created xsi:type="dcterms:W3CDTF">2022-11-02T18:51:21Z</dcterms:created>
  <dcterms:modified xsi:type="dcterms:W3CDTF">2022-11-18T17:08:02Z</dcterms:modified>
</cp:coreProperties>
</file>